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8" r:id="rId1"/>
  </p:sldMasterIdLst>
  <p:sldIdLst>
    <p:sldId id="256" r:id="rId2"/>
    <p:sldId id="277" r:id="rId3"/>
    <p:sldId id="292" r:id="rId4"/>
    <p:sldId id="278" r:id="rId5"/>
    <p:sldId id="257" r:id="rId6"/>
    <p:sldId id="258" r:id="rId7"/>
    <p:sldId id="287" r:id="rId8"/>
    <p:sldId id="290" r:id="rId9"/>
    <p:sldId id="280" r:id="rId10"/>
    <p:sldId id="286" r:id="rId11"/>
    <p:sldId id="263" r:id="rId12"/>
    <p:sldId id="262" r:id="rId13"/>
    <p:sldId id="288" r:id="rId14"/>
    <p:sldId id="289" r:id="rId15"/>
    <p:sldId id="274" r:id="rId16"/>
    <p:sldId id="275" r:id="rId17"/>
    <p:sldId id="284" r:id="rId18"/>
    <p:sldId id="285" r:id="rId19"/>
    <p:sldId id="294" r:id="rId20"/>
    <p:sldId id="295" r:id="rId21"/>
    <p:sldId id="291" r:id="rId22"/>
    <p:sldId id="29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51"/>
    <p:restoredTop sz="96306"/>
  </p:normalViewPr>
  <p:slideViewPr>
    <p:cSldViewPr snapToGrid="0" snapToObjects="1">
      <p:cViewPr varScale="1">
        <p:scale>
          <a:sx n="112" d="100"/>
          <a:sy n="112" d="100"/>
        </p:scale>
        <p:origin x="21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28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6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91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815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3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92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7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2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63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2AC24A9-CCB6-4F8D-B8DB-C2F3692CFA5A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739922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plato.stanford.edu/entries/ancient-politica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FBD62-B8CD-AE43-A87A-5D8A5A9D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0621" y="0"/>
            <a:ext cx="3977640" cy="424053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algn="ctr"/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3100" dirty="0"/>
            </a:br>
            <a:r>
              <a:rPr lang="en-US" sz="3100" dirty="0"/>
              <a:t> </a:t>
            </a: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r>
              <a:rPr lang="en-US" sz="2200" b="1" dirty="0"/>
              <a:t>Who Shall Guard the Guardians? </a:t>
            </a:r>
            <a:br>
              <a:rPr lang="en-US" sz="2200" b="1" dirty="0"/>
            </a:br>
            <a:br>
              <a:rPr lang="en-US" sz="2200" b="1" dirty="0"/>
            </a:br>
            <a:r>
              <a:rPr lang="en-US" sz="2200" b="1" dirty="0"/>
              <a:t>Plato on </a:t>
            </a:r>
            <a:br>
              <a:rPr lang="en-US" sz="2200" b="1" dirty="0"/>
            </a:br>
            <a:r>
              <a:rPr lang="en-US" sz="2200" b="1" dirty="0"/>
              <a:t>Political Office and Rule </a:t>
            </a:r>
            <a:br>
              <a:rPr lang="en-US" sz="2200" b="1" dirty="0"/>
            </a:br>
            <a:br>
              <a:rPr lang="en-US" sz="2200" b="1" dirty="0"/>
            </a:br>
            <a:br>
              <a:rPr lang="en-US" sz="2000" b="1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endParaRPr lang="en-US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6D966E-BA38-4344-9C42-152999CE3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0621" y="4240530"/>
            <a:ext cx="3977640" cy="21391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lnSpc>
                <a:spcPct val="100000"/>
              </a:lnSpc>
            </a:pPr>
            <a:endParaRPr lang="en-US" sz="1700" b="1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sz="1700" b="1" dirty="0">
                <a:solidFill>
                  <a:schemeClr val="bg1"/>
                </a:solidFill>
              </a:rPr>
              <a:t>Melissa Lane – Class of 1943 Professor of Politics</a:t>
            </a:r>
          </a:p>
          <a:p>
            <a:pPr algn="ctr">
              <a:lnSpc>
                <a:spcPct val="100000"/>
              </a:lnSpc>
            </a:pPr>
            <a:r>
              <a:rPr lang="en-US" sz="1700" b="1" dirty="0">
                <a:solidFill>
                  <a:schemeClr val="bg1"/>
                </a:solidFill>
              </a:rPr>
              <a:t>Princeton Class of ’75 Advance Reunion</a:t>
            </a:r>
          </a:p>
          <a:p>
            <a:pPr algn="ctr">
              <a:lnSpc>
                <a:spcPct val="100000"/>
              </a:lnSpc>
            </a:pPr>
            <a:r>
              <a:rPr lang="en-US" sz="1700" dirty="0">
                <a:solidFill>
                  <a:schemeClr val="bg1"/>
                </a:solidFill>
              </a:rPr>
              <a:t>January 19, 2025 </a:t>
            </a:r>
          </a:p>
          <a:p>
            <a:pPr algn="ctr">
              <a:lnSpc>
                <a:spcPct val="100000"/>
              </a:lnSpc>
            </a:pPr>
            <a:r>
              <a:rPr lang="en-US" sz="1700" dirty="0" err="1">
                <a:solidFill>
                  <a:schemeClr val="bg1"/>
                </a:solidFill>
              </a:rPr>
              <a:t>melissa.lane@princeton.edu</a:t>
            </a:r>
            <a:endParaRPr lang="en-US" sz="1700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sz="1700" dirty="0"/>
              <a:t> </a:t>
            </a: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0D2C08B-E398-4B37-BC71-B9D024AB7B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68" b="3795"/>
          <a:stretch/>
        </p:blipFill>
        <p:spPr>
          <a:xfrm>
            <a:off x="20" y="10"/>
            <a:ext cx="744319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20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F324F-F5A1-72F5-1F92-ECBC3BE8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Juvenal Conundrum – and Plato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7E425-2B8C-53E7-069D-C9AA3EB4D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/>
              <a:t>“</a:t>
            </a:r>
            <a:r>
              <a:rPr lang="en-US" sz="2800" dirty="0"/>
              <a:t>But who shall guard the guardians themselves?”  </a:t>
            </a:r>
          </a:p>
          <a:p>
            <a:pPr marL="0" indent="0" algn="ctr">
              <a:buNone/>
            </a:pPr>
            <a:r>
              <a:rPr lang="en-US" sz="2800" dirty="0"/>
              <a:t>The Roman poet Juvenal (</a:t>
            </a:r>
            <a:r>
              <a:rPr lang="en-US" sz="2800" i="1" dirty="0"/>
              <a:t>Satire </a:t>
            </a:r>
            <a:r>
              <a:rPr lang="en-US" sz="2800" dirty="0"/>
              <a:t>6.347-8)  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“Who of the officeholders will be sufficient to the task of being a straightener, should one of them…be crooked…in performing their office?”</a:t>
            </a:r>
          </a:p>
          <a:p>
            <a:pPr marL="0" indent="0" algn="ctr">
              <a:buNone/>
            </a:pPr>
            <a:r>
              <a:rPr lang="en-US" sz="2800" dirty="0"/>
              <a:t>Plato, </a:t>
            </a:r>
            <a:r>
              <a:rPr lang="en-US" sz="2800" i="1" dirty="0"/>
              <a:t>Laws </a:t>
            </a:r>
            <a:r>
              <a:rPr lang="en-US" sz="2800" dirty="0"/>
              <a:t>(12.945b5ff.) </a:t>
            </a:r>
          </a:p>
        </p:txBody>
      </p:sp>
    </p:spTree>
    <p:extLst>
      <p:ext uri="{BB962C8B-B14F-4D97-AF65-F5344CB8AC3E}">
        <p14:creationId xmlns:p14="http://schemas.microsoft.com/office/powerpoint/2010/main" val="2475553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90DD848-8B01-C9BD-9570-1D315252D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3" y="0"/>
            <a:ext cx="457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04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6B8EA0-1CE9-19D3-5C23-B9C3A9DE4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Plato of Athens: 424 – 347 BCE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9127DA-4CB8-9484-B7ED-E8D66C64C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971" y="1567543"/>
            <a:ext cx="7805168" cy="44824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i="1" dirty="0">
                <a:solidFill>
                  <a:srgbClr val="00B050"/>
                </a:solidFill>
              </a:rPr>
              <a:t>Republic      </a:t>
            </a:r>
            <a:r>
              <a:rPr lang="en-US" sz="2800" i="1" dirty="0"/>
              <a:t>= Politeia </a:t>
            </a:r>
            <a:r>
              <a:rPr lang="en-US" sz="2800" dirty="0"/>
              <a:t>(“Constitution”)      Socrates</a:t>
            </a:r>
          </a:p>
          <a:p>
            <a:pPr marL="0" indent="0">
              <a:buNone/>
            </a:pPr>
            <a:r>
              <a:rPr lang="en-US" sz="2800" i="1" dirty="0"/>
              <a:t>	</a:t>
            </a:r>
            <a:r>
              <a:rPr lang="en-US" sz="2800" dirty="0">
                <a:solidFill>
                  <a:srgbClr val="00B050"/>
                </a:solidFill>
              </a:rPr>
              <a:t>philosopher-rulers in ideal constitution</a:t>
            </a:r>
            <a:endParaRPr lang="en-US" sz="2800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800" i="1" dirty="0">
                <a:solidFill>
                  <a:srgbClr val="00B050"/>
                </a:solidFill>
              </a:rPr>
              <a:t>Statesman</a:t>
            </a:r>
            <a:r>
              <a:rPr lang="en-US" sz="2800" i="1" dirty="0"/>
              <a:t> = </a:t>
            </a:r>
            <a:r>
              <a:rPr lang="en-US" sz="2800" i="1" dirty="0" err="1"/>
              <a:t>Politikos</a:t>
            </a:r>
            <a:r>
              <a:rPr lang="en-US" sz="2800" i="1" dirty="0"/>
              <a:t> </a:t>
            </a:r>
            <a:r>
              <a:rPr lang="en-US" sz="2800" dirty="0"/>
              <a:t>(“Politician”)      Eleatic Visitor </a:t>
            </a:r>
          </a:p>
          <a:p>
            <a:pPr marL="0" indent="0">
              <a:buNone/>
            </a:pPr>
            <a:r>
              <a:rPr lang="en-US" sz="2800" i="1" dirty="0"/>
              <a:t>	</a:t>
            </a:r>
            <a:r>
              <a:rPr lang="en-US" sz="2800" dirty="0">
                <a:solidFill>
                  <a:srgbClr val="00B050"/>
                </a:solidFill>
              </a:rPr>
              <a:t>the art of statecraft is to rule,  care &amp; weave</a:t>
            </a:r>
          </a:p>
          <a:p>
            <a:pPr marL="0" indent="0">
              <a:buNone/>
            </a:pPr>
            <a:r>
              <a:rPr lang="en-US" sz="2800" i="1" dirty="0">
                <a:solidFill>
                  <a:srgbClr val="00B050"/>
                </a:solidFill>
              </a:rPr>
              <a:t>Laws</a:t>
            </a:r>
            <a:r>
              <a:rPr lang="en-US" sz="2800" i="1" dirty="0"/>
              <a:t> 	      = Nomoi </a:t>
            </a:r>
            <a:r>
              <a:rPr lang="en-US" sz="2800" dirty="0"/>
              <a:t>(“Laws”) 	       Athenian Visitor</a:t>
            </a:r>
          </a:p>
          <a:p>
            <a:pPr marL="0" indent="0">
              <a:buNone/>
            </a:pPr>
            <a:r>
              <a:rPr lang="en-US" sz="2800" i="1" dirty="0"/>
              <a:t>	</a:t>
            </a:r>
            <a:r>
              <a:rPr lang="en-US" sz="2800" dirty="0">
                <a:solidFill>
                  <a:srgbClr val="00B050"/>
                </a:solidFill>
              </a:rPr>
              <a:t>elected accountable officeholders in 	“second-best” constitution</a:t>
            </a:r>
            <a:endParaRPr lang="en-US" sz="28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28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3A3E6-AE21-2146-B5D6-A98C7962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888" y="157828"/>
            <a:ext cx="7686675" cy="1128047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Defining rule and office: </a:t>
            </a:r>
            <a:br>
              <a:rPr lang="en-US" b="1" dirty="0"/>
            </a:br>
            <a:r>
              <a:rPr lang="en-US" b="1" dirty="0"/>
              <a:t>same verb </a:t>
            </a:r>
            <a:r>
              <a:rPr lang="en-US" b="1" i="1" dirty="0" err="1"/>
              <a:t>archein</a:t>
            </a:r>
            <a:r>
              <a:rPr lang="en-US" b="1" i="1" dirty="0"/>
              <a:t> </a:t>
            </a:r>
            <a:r>
              <a:rPr lang="en-US" b="1" dirty="0"/>
              <a:t>and noun </a:t>
            </a:r>
            <a:r>
              <a:rPr lang="en-US" b="1" i="1" dirty="0" err="1"/>
              <a:t>archē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0E45-D65B-374E-B2A3-E2361AF18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4626" y="1634490"/>
            <a:ext cx="7855514" cy="4415454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Rule is the genus: the power to command</a:t>
            </a:r>
          </a:p>
          <a:p>
            <a:r>
              <a:rPr lang="en-US" sz="2400" dirty="0"/>
              <a:t>Office is a constitutional species of rule: limited and controlled by law, typically through accountability 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Aristotle explains that a constitution is an “order” (</a:t>
            </a:r>
            <a:r>
              <a:rPr lang="en-US" sz="2400" i="1" dirty="0">
                <a:solidFill>
                  <a:srgbClr val="00B050"/>
                </a:solidFill>
              </a:rPr>
              <a:t>taxis</a:t>
            </a:r>
            <a:r>
              <a:rPr lang="en-US" sz="2400" i="1" dirty="0"/>
              <a:t>) </a:t>
            </a:r>
            <a:r>
              <a:rPr lang="en-US" sz="2400" dirty="0"/>
              <a:t>of “offices,” or in Greek, </a:t>
            </a:r>
            <a:r>
              <a:rPr lang="en-US" sz="2400" i="1" dirty="0"/>
              <a:t>politeia…taxis… </a:t>
            </a:r>
            <a:r>
              <a:rPr lang="en-US" sz="2400" i="1" dirty="0" err="1"/>
              <a:t>archōn</a:t>
            </a:r>
            <a:r>
              <a:rPr lang="en-US" sz="2400" i="1" dirty="0"/>
              <a:t>. </a:t>
            </a:r>
            <a:endParaRPr lang="fr-FR" sz="2400" dirty="0"/>
          </a:p>
          <a:p>
            <a:pPr marL="0" indent="0">
              <a:buNone/>
            </a:pPr>
            <a:r>
              <a:rPr lang="fr-FR" sz="2400" dirty="0"/>
              <a:t>				(</a:t>
            </a:r>
            <a:r>
              <a:rPr lang="fr-FR" sz="2400" dirty="0" err="1"/>
              <a:t>Aristotle</a:t>
            </a:r>
            <a:r>
              <a:rPr lang="fr-FR" sz="2400" dirty="0"/>
              <a:t> </a:t>
            </a:r>
            <a:r>
              <a:rPr lang="fr-FR" sz="2400" i="1" dirty="0"/>
              <a:t>Pol. </a:t>
            </a:r>
            <a:r>
              <a:rPr lang="fr-FR" sz="2400" dirty="0"/>
              <a:t>3.1278b8-10)</a:t>
            </a:r>
          </a:p>
          <a:p>
            <a:pPr marL="0" indent="0">
              <a:buNone/>
            </a:pPr>
            <a:r>
              <a:rPr lang="fr-FR" sz="2400" dirty="0"/>
              <a:t>Rule and office </a:t>
            </a:r>
            <a:r>
              <a:rPr lang="fr-FR" sz="2400" dirty="0" err="1"/>
              <a:t>also</a:t>
            </a:r>
            <a:r>
              <a:rPr lang="fr-FR" sz="2400" dirty="0"/>
              <a:t> have </a:t>
            </a:r>
            <a:r>
              <a:rPr lang="fr-FR" sz="2400" i="1" dirty="0" err="1">
                <a:solidFill>
                  <a:srgbClr val="00B050"/>
                </a:solidFill>
              </a:rPr>
              <a:t>telos</a:t>
            </a:r>
            <a:r>
              <a:rPr lang="fr-FR" sz="2400" i="1" dirty="0">
                <a:solidFill>
                  <a:srgbClr val="00B050"/>
                </a:solidFill>
              </a:rPr>
              <a:t> </a:t>
            </a:r>
            <a:r>
              <a:rPr lang="fr-FR" sz="2400" dirty="0"/>
              <a:t>(</a:t>
            </a:r>
            <a:r>
              <a:rPr lang="fr-FR" sz="2400" dirty="0" err="1"/>
              <a:t>purpose</a:t>
            </a:r>
            <a:r>
              <a:rPr lang="fr-FR" sz="2400" dirty="0"/>
              <a:t>): good of the </a:t>
            </a:r>
            <a:r>
              <a:rPr lang="fr-FR" sz="2400" dirty="0" err="1"/>
              <a:t>ruled</a:t>
            </a:r>
            <a:r>
              <a:rPr lang="fr-FR" sz="2400" dirty="0"/>
              <a:t>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953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194BC-852C-3846-A972-02E4570A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Offices in ancient democratic Athens </a:t>
            </a:r>
            <a:br>
              <a:rPr lang="en-US" sz="2800" dirty="0"/>
            </a:br>
            <a:r>
              <a:rPr lang="en-US" sz="2200" dirty="0"/>
              <a:t>in speech by </a:t>
            </a:r>
            <a:r>
              <a:rPr lang="en-US" sz="2200" dirty="0" err="1"/>
              <a:t>Aeschines</a:t>
            </a:r>
            <a:r>
              <a:rPr lang="en-US" sz="2200" dirty="0"/>
              <a:t>, </a:t>
            </a:r>
            <a:r>
              <a:rPr lang="en-US" sz="2200" i="1" dirty="0"/>
              <a:t>Against Ctesiphon</a:t>
            </a:r>
            <a:r>
              <a:rPr lang="en-US" sz="2200" dirty="0"/>
              <a:t> 3.9-31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E9F2A-FFEE-8D45-96E2-1E5D211417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/>
              <a:t>Limits on eligibility: e.g. age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Term limits (typically one year)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Selection mechanisms: 	lottery or election (latter 	for 1/7 exec. offices: all 	military, high financial) 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00B050"/>
                </a:solidFill>
              </a:rPr>
              <a:t>Testing (</a:t>
            </a:r>
            <a:r>
              <a:rPr lang="en-US" i="1" dirty="0" err="1">
                <a:solidFill>
                  <a:srgbClr val="00B050"/>
                </a:solidFill>
              </a:rPr>
              <a:t>dokimasia</a:t>
            </a:r>
            <a:r>
              <a:rPr lang="en-US" dirty="0">
                <a:solidFill>
                  <a:srgbClr val="00B050"/>
                </a:solidFill>
              </a:rPr>
              <a:t>) </a:t>
            </a:r>
            <a:r>
              <a:rPr lang="en-US" dirty="0"/>
              <a:t>before allowed to take up office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Wages (in some periods) </a:t>
            </a:r>
          </a:p>
          <a:p>
            <a:endParaRPr lang="en-US" dirty="0"/>
          </a:p>
          <a:p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DB8C0-6383-9EC3-5033-D5B60D4F78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Audits (</a:t>
            </a:r>
            <a:r>
              <a:rPr lang="en-US" i="1" dirty="0" err="1">
                <a:solidFill>
                  <a:srgbClr val="00B050"/>
                </a:solidFill>
              </a:rPr>
              <a:t>euthunai</a:t>
            </a:r>
            <a:r>
              <a:rPr lang="en-US" dirty="0">
                <a:solidFill>
                  <a:srgbClr val="00B050"/>
                </a:solidFill>
              </a:rPr>
              <a:t>) in Athens to 	“give one’s account” 		(</a:t>
            </a:r>
            <a:r>
              <a:rPr lang="en-US" i="1" dirty="0" err="1">
                <a:solidFill>
                  <a:srgbClr val="00B050"/>
                </a:solidFill>
              </a:rPr>
              <a:t>didonai</a:t>
            </a:r>
            <a:r>
              <a:rPr lang="en-US" i="1" dirty="0">
                <a:solidFill>
                  <a:srgbClr val="00B050"/>
                </a:solidFill>
              </a:rPr>
              <a:t> ton logon</a:t>
            </a:r>
            <a:r>
              <a:rPr lang="en-US" dirty="0">
                <a:solidFill>
                  <a:srgbClr val="00B050"/>
                </a:solidFill>
              </a:rPr>
              <a:t>)</a:t>
            </a: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Two stages – each a board (itself chosen by lottery) </a:t>
            </a:r>
          </a:p>
          <a:p>
            <a:pPr lvl="1">
              <a:buFont typeface="Wingdings" pitchFamily="2" charset="2"/>
              <a:buChar char="v"/>
            </a:pPr>
            <a:r>
              <a:rPr lang="en-US" dirty="0"/>
              <a:t>Financial: any citizen can accuse; officeholder answers; board can refer for trial</a:t>
            </a:r>
          </a:p>
          <a:p>
            <a:pPr lvl="1">
              <a:buFont typeface="Wingdings" pitchFamily="2" charset="2"/>
              <a:buChar char="v"/>
            </a:pPr>
            <a:r>
              <a:rPr lang="en-US" dirty="0"/>
              <a:t>General: same process </a:t>
            </a:r>
          </a:p>
        </p:txBody>
      </p:sp>
    </p:spTree>
    <p:extLst>
      <p:ext uri="{BB962C8B-B14F-4D97-AF65-F5344CB8AC3E}">
        <p14:creationId xmlns:p14="http://schemas.microsoft.com/office/powerpoint/2010/main" val="150552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194BC-852C-3846-A972-02E4570AB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988" y="400050"/>
            <a:ext cx="8384151" cy="148523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Offices in ancient Athens: implications of audits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E9F2A-FFEE-8D45-96E2-1E5D21141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1861" y="1399593"/>
            <a:ext cx="8948278" cy="45160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br>
              <a:rPr lang="en-US" sz="6600" dirty="0">
                <a:solidFill>
                  <a:schemeClr val="lt1"/>
                </a:solidFill>
                <a:latin typeface="Effra" panose="020B0603020203020204" pitchFamily="34" charset="0"/>
                <a:cs typeface="Effra" panose="020B0603020203020204" pitchFamily="34" charset="0"/>
              </a:rPr>
            </a:br>
            <a:br>
              <a:rPr lang="en-US" sz="2800" dirty="0">
                <a:solidFill>
                  <a:schemeClr val="lt1"/>
                </a:solidFill>
                <a:latin typeface="Effra" panose="020B0603020203020204" pitchFamily="34" charset="0"/>
                <a:cs typeface="Effra" panose="020B0603020203020204" pitchFamily="34" charset="0"/>
              </a:rPr>
            </a:br>
            <a:r>
              <a:rPr lang="en-US" sz="2400" dirty="0">
                <a:solidFill>
                  <a:schemeClr val="lt1"/>
                </a:solidFill>
                <a:latin typeface="Effra" panose="020B0603020203020204" pitchFamily="34" charset="0"/>
                <a:cs typeface="Effra" panose="020B0603020203020204" pitchFamily="34" charset="0"/>
              </a:rPr>
              <a:t>“…</a:t>
            </a:r>
            <a:r>
              <a:rPr lang="en-US" sz="2400" dirty="0">
                <a:solidFill>
                  <a:schemeClr val="lt1"/>
                </a:solidFill>
                <a:cs typeface="Effra" panose="020B0603020203020204" pitchFamily="34" charset="0"/>
              </a:rPr>
              <a:t>the [Athenian] state had a lien on the property and civic freedom of all officials until their accounts were settled.</a:t>
            </a:r>
            <a:r>
              <a:rPr lang="en-US" sz="2400" dirty="0">
                <a:cs typeface="Effra" panose="020B0603020203020204" pitchFamily="34" charset="0"/>
              </a:rPr>
              <a:t>”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400" dirty="0">
              <a:solidFill>
                <a:srgbClr val="30D8A8"/>
              </a:solidFill>
              <a:cs typeface="Effra" panose="020B060302020302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400" dirty="0">
              <a:solidFill>
                <a:srgbClr val="30D8A8"/>
              </a:solidFill>
              <a:cs typeface="Effra" panose="020B060302020302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dirty="0">
                <a:solidFill>
                  <a:srgbClr val="30D8A8"/>
                </a:solidFill>
                <a:cs typeface="Effra" panose="020B0603020203020204" pitchFamily="34" charset="0"/>
              </a:rPr>
              <a:t>Potential sentences: fines / exile / death. </a:t>
            </a:r>
            <a:endParaRPr lang="en-US" sz="2400" dirty="0">
              <a:cs typeface="Effra" panose="020B0603020203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4000" dirty="0">
                <a:solidFill>
                  <a:srgbClr val="30D8A8"/>
                </a:solidFill>
                <a:cs typeface="Effra" panose="020B0603020203020204" pitchFamily="34" charset="0"/>
              </a:rPr>
              <a:t> </a:t>
            </a:r>
            <a:endParaRPr lang="en-US" sz="3200" dirty="0">
              <a:solidFill>
                <a:srgbClr val="30D8A8"/>
              </a:solidFill>
              <a:cs typeface="Effra" panose="020B060302020302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 u="none" strike="noStrike" cap="none" dirty="0">
                <a:solidFill>
                  <a:schemeClr val="lt1"/>
                </a:solidFill>
                <a:cs typeface="Effra" panose="020B0603020203020204" pitchFamily="34" charset="0"/>
                <a:sym typeface="Arial"/>
              </a:rPr>
              <a:t>Jennifer Tolbert Roberts</a:t>
            </a:r>
            <a:endParaRPr lang="en-US" sz="2200" dirty="0">
              <a:solidFill>
                <a:schemeClr val="lt1"/>
              </a:solidFill>
              <a:cs typeface="Effra" panose="020B060302020302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 i="1" u="none" strike="noStrike" cap="none" dirty="0">
                <a:solidFill>
                  <a:schemeClr val="lt1"/>
                </a:solidFill>
                <a:cs typeface="Effra" panose="020B0603020203020204" pitchFamily="34" charset="0"/>
                <a:sym typeface="Arial"/>
              </a:rPr>
              <a:t>Accountability in Athenian Government</a:t>
            </a:r>
            <a:r>
              <a:rPr lang="en-US" sz="2200" i="1" dirty="0">
                <a:solidFill>
                  <a:schemeClr val="lt1"/>
                </a:solidFill>
                <a:cs typeface="Effra" panose="020B0603020203020204" pitchFamily="34" charset="0"/>
                <a:sym typeface="Arial"/>
              </a:rPr>
              <a:t> </a:t>
            </a:r>
            <a:r>
              <a:rPr lang="en-US" sz="2200" dirty="0">
                <a:solidFill>
                  <a:schemeClr val="lt1"/>
                </a:solidFill>
                <a:cs typeface="Effra" panose="020B0603020203020204" pitchFamily="34" charset="0"/>
                <a:sym typeface="Arial"/>
              </a:rPr>
              <a:t>(1982),</a:t>
            </a:r>
            <a:r>
              <a:rPr lang="en-US" sz="2200" u="none" strike="noStrike" cap="none" dirty="0">
                <a:solidFill>
                  <a:schemeClr val="lt1"/>
                </a:solidFill>
                <a:cs typeface="Effra" panose="020B0603020203020204" pitchFamily="34" charset="0"/>
                <a:sym typeface="Arial"/>
              </a:rPr>
              <a:t> 18</a:t>
            </a:r>
          </a:p>
          <a:p>
            <a:pPr lvl="0"/>
            <a:endParaRPr lang="en-US" sz="5600" dirty="0">
              <a:solidFill>
                <a:srgbClr val="00B050"/>
              </a:solidFill>
            </a:endParaRPr>
          </a:p>
          <a:p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995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F324F-F5A1-72F5-1F92-ECBC3BE8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Juvenal Conundrum – and Plato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7E425-2B8C-53E7-069D-C9AA3EB4D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/>
              <a:t>“</a:t>
            </a:r>
            <a:r>
              <a:rPr lang="en-US" sz="2800" dirty="0"/>
              <a:t>But who will guard the guardians themselves?”  </a:t>
            </a:r>
          </a:p>
          <a:p>
            <a:pPr marL="0" indent="0" algn="ctr">
              <a:buNone/>
            </a:pPr>
            <a:r>
              <a:rPr lang="en-US" sz="2800" dirty="0"/>
              <a:t>The Roman poet Juvenal (</a:t>
            </a:r>
            <a:r>
              <a:rPr lang="en-US" sz="2800" i="1" dirty="0"/>
              <a:t>Satire </a:t>
            </a:r>
            <a:r>
              <a:rPr lang="en-US" sz="2800" dirty="0"/>
              <a:t>6.347-8)  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“Who of the officeholders will be sufficient to the task of being a straightener, should one of them…be crooked…in performing their office?”</a:t>
            </a:r>
          </a:p>
          <a:p>
            <a:pPr marL="0" indent="0" algn="ctr">
              <a:buNone/>
            </a:pPr>
            <a:r>
              <a:rPr lang="en-US" sz="2800" dirty="0"/>
              <a:t>Plato, </a:t>
            </a:r>
            <a:r>
              <a:rPr lang="en-US" sz="2800" i="1" dirty="0"/>
              <a:t>Laws </a:t>
            </a:r>
            <a:r>
              <a:rPr lang="en-US" sz="2800" dirty="0"/>
              <a:t>(12.945b5ff.) </a:t>
            </a:r>
          </a:p>
        </p:txBody>
      </p:sp>
    </p:spTree>
    <p:extLst>
      <p:ext uri="{BB962C8B-B14F-4D97-AF65-F5344CB8AC3E}">
        <p14:creationId xmlns:p14="http://schemas.microsoft.com/office/powerpoint/2010/main" val="3747674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0054A8-AF48-D7A7-A7FE-5B278856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/>
              <a:t>Plato’s </a:t>
            </a:r>
            <a:r>
              <a:rPr lang="en-US" sz="2800" b="1" i="1" dirty="0"/>
              <a:t>Republic: </a:t>
            </a:r>
            <a:br>
              <a:rPr lang="en-US" sz="2800" b="1" i="1" dirty="0"/>
            </a:br>
            <a:r>
              <a:rPr lang="en-US" sz="2800" b="1" dirty="0"/>
              <a:t>totalitarian or constitutional?</a:t>
            </a:r>
            <a:r>
              <a:rPr lang="en-US" b="1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0FB3BB-B61E-B7C4-65A4-1BD083EAF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83026"/>
            <a:ext cx="7796540" cy="4366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Karl Popper in </a:t>
            </a:r>
            <a:r>
              <a:rPr lang="en-US" i="1" dirty="0"/>
              <a:t>The Open Society and Its Enemies </a:t>
            </a:r>
            <a:r>
              <a:rPr lang="en-US" dirty="0"/>
              <a:t>(1945), vol. 1: The Spell of Plato: </a:t>
            </a:r>
          </a:p>
          <a:p>
            <a:r>
              <a:rPr lang="en-US" i="1" dirty="0"/>
              <a:t>Republic </a:t>
            </a:r>
            <a:r>
              <a:rPr lang="en-US" dirty="0"/>
              <a:t>hinges on “the...general assumption that political power is practically unchecked, or... the demand that it ought to be so” </a:t>
            </a:r>
          </a:p>
          <a:p>
            <a:r>
              <a:rPr lang="en-US" dirty="0"/>
              <a:t>Plato had simply ignored the question:</a:t>
            </a:r>
          </a:p>
          <a:p>
            <a:pPr marL="0" indent="0">
              <a:buNone/>
            </a:pPr>
            <a:r>
              <a:rPr lang="en-US" dirty="0"/>
              <a:t>	 “How can we so organize political institutions </a:t>
            </a:r>
          </a:p>
          <a:p>
            <a:pPr marL="0" indent="0">
              <a:buNone/>
            </a:pPr>
            <a:r>
              <a:rPr lang="en-US" dirty="0"/>
              <a:t>	that bad or incompetent rulers can be prevented </a:t>
            </a:r>
          </a:p>
          <a:p>
            <a:pPr marL="0" indent="0">
              <a:buNone/>
            </a:pPr>
            <a:r>
              <a:rPr lang="en-US" dirty="0"/>
              <a:t>	from doing too much damage?”</a:t>
            </a:r>
          </a:p>
        </p:txBody>
      </p:sp>
    </p:spTree>
    <p:extLst>
      <p:ext uri="{BB962C8B-B14F-4D97-AF65-F5344CB8AC3E}">
        <p14:creationId xmlns:p14="http://schemas.microsoft.com/office/powerpoint/2010/main" val="3964188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2B0FE-79E1-2A4C-A5F1-3471B254B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Rotation: limiting powers for highest rulers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BBA9F-CD29-2F4D-BD4B-CCDD07560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1775" y="1885285"/>
            <a:ext cx="7798364" cy="4164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“They must each spend most of their time with philosophy, but, when their turn (</a:t>
            </a:r>
            <a:r>
              <a:rPr lang="en-US" sz="2400" i="1" dirty="0"/>
              <a:t>to </a:t>
            </a:r>
            <a:r>
              <a:rPr lang="en-US" sz="2400" i="1" dirty="0" err="1"/>
              <a:t>meros</a:t>
            </a:r>
            <a:r>
              <a:rPr lang="en-US" sz="2400" dirty="0"/>
              <a:t>) comes, they must each labor in political affairs and rule </a:t>
            </a:r>
            <a:r>
              <a:rPr lang="en-US" sz="2400" i="1" dirty="0"/>
              <a:t>(</a:t>
            </a:r>
            <a:r>
              <a:rPr lang="en-US" sz="2400" i="1" dirty="0" err="1"/>
              <a:t>archontas</a:t>
            </a:r>
            <a:r>
              <a:rPr lang="en-US" sz="2400" dirty="0"/>
              <a:t>)</a:t>
            </a:r>
            <a:r>
              <a:rPr lang="en-US" sz="2400" i="1" dirty="0"/>
              <a:t> </a:t>
            </a:r>
            <a:r>
              <a:rPr lang="en-US" sz="2400" dirty="0"/>
              <a:t>for the city’s sake, not as if they were doing something fine, but rather something that has to be done.” </a:t>
            </a:r>
          </a:p>
          <a:p>
            <a:pPr marL="0" indent="0">
              <a:buNone/>
            </a:pPr>
            <a:r>
              <a:rPr lang="en-US" sz="2400" dirty="0"/>
              <a:t>						(540b1-5)</a:t>
            </a:r>
          </a:p>
        </p:txBody>
      </p:sp>
    </p:spTree>
    <p:extLst>
      <p:ext uri="{BB962C8B-B14F-4D97-AF65-F5344CB8AC3E}">
        <p14:creationId xmlns:p14="http://schemas.microsoft.com/office/powerpoint/2010/main" val="2563894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6D5F-3B92-FE47-8F01-F279D542B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Accountability?  No </a:t>
            </a:r>
            <a:r>
              <a:rPr lang="en-US" sz="2800" b="1" i="1" dirty="0" err="1"/>
              <a:t>euthunai</a:t>
            </a:r>
            <a:r>
              <a:rPr lang="en-US" sz="2800" b="1" i="1" dirty="0"/>
              <a:t>, </a:t>
            </a:r>
            <a:r>
              <a:rPr lang="en-US" sz="2800" b="1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D6A50-C3DE-1341-8EF5-78E99E9F3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3213" y="1298713"/>
            <a:ext cx="7726926" cy="475123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00B050"/>
                </a:solidFill>
              </a:rPr>
              <a:t>Giving an account (</a:t>
            </a:r>
            <a:r>
              <a:rPr lang="en-US" i="1" dirty="0" err="1">
                <a:solidFill>
                  <a:srgbClr val="00B050"/>
                </a:solidFill>
              </a:rPr>
              <a:t>didonai</a:t>
            </a:r>
            <a:r>
              <a:rPr lang="en-US" i="1" dirty="0">
                <a:solidFill>
                  <a:srgbClr val="00B050"/>
                </a:solidFill>
              </a:rPr>
              <a:t> ton logon</a:t>
            </a:r>
            <a:r>
              <a:rPr lang="en-US" dirty="0">
                <a:solidFill>
                  <a:srgbClr val="00B050"/>
                </a:solidFill>
              </a:rPr>
              <a:t>) as political &amp; dialectical </a:t>
            </a:r>
          </a:p>
          <a:p>
            <a:pPr lvl="1"/>
            <a:r>
              <a:rPr lang="en-US" sz="2000" dirty="0"/>
              <a:t>Philosophers must be able to “distinguish in an account (</a:t>
            </a:r>
            <a:r>
              <a:rPr lang="en-US" sz="2000" i="1" dirty="0" err="1"/>
              <a:t>diorisasthai</a:t>
            </a:r>
            <a:r>
              <a:rPr lang="en-US" sz="2000" i="1" dirty="0"/>
              <a:t> </a:t>
            </a:r>
            <a:r>
              <a:rPr lang="en-US" sz="2000" i="1" dirty="0" err="1"/>
              <a:t>tōi</a:t>
            </a:r>
            <a:r>
              <a:rPr lang="en-US" sz="2000" i="1" dirty="0"/>
              <a:t> </a:t>
            </a:r>
            <a:r>
              <a:rPr lang="en-US" sz="2000" i="1" dirty="0" err="1"/>
              <a:t>logōi</a:t>
            </a:r>
            <a:r>
              <a:rPr lang="en-US" sz="2000" dirty="0"/>
              <a:t>) the form of the good from everything else…survive all refutations…striving to test (</a:t>
            </a:r>
            <a:r>
              <a:rPr lang="en-US" sz="2000" i="1" dirty="0" err="1"/>
              <a:t>elenchein</a:t>
            </a:r>
            <a:r>
              <a:rPr lang="en-US" sz="2000" dirty="0"/>
              <a:t>) things…and…come through all this with his account (</a:t>
            </a:r>
            <a:r>
              <a:rPr lang="en-US" sz="2000" i="1" dirty="0" err="1"/>
              <a:t>tōi</a:t>
            </a:r>
            <a:r>
              <a:rPr lang="en-US" sz="2000" i="1" dirty="0"/>
              <a:t> </a:t>
            </a:r>
            <a:r>
              <a:rPr lang="en-US" sz="2000" i="1" dirty="0" err="1"/>
              <a:t>logōi</a:t>
            </a:r>
            <a:r>
              <a:rPr lang="en-US" sz="2000" dirty="0"/>
              <a:t>) still intact” of what is good.			</a:t>
            </a:r>
          </a:p>
          <a:p>
            <a:pPr marL="3703320" lvl="8" indent="0">
              <a:buNone/>
            </a:pPr>
            <a:r>
              <a:rPr lang="en-US" sz="2000" dirty="0"/>
              <a:t>		(534b8-c5)</a:t>
            </a:r>
          </a:p>
          <a:p>
            <a:pPr lvl="1"/>
            <a:r>
              <a:rPr lang="en-US" sz="2000" dirty="0"/>
              <a:t>“Then, as for those children… I don’t think that you’d allow them to be sovereign rulers in the most important offices (</a:t>
            </a:r>
            <a:r>
              <a:rPr lang="en-US" sz="2000" i="1" dirty="0" err="1"/>
              <a:t>tōn</a:t>
            </a:r>
            <a:r>
              <a:rPr lang="en-US" sz="2000" i="1" dirty="0"/>
              <a:t> </a:t>
            </a:r>
            <a:r>
              <a:rPr lang="en-US" sz="2000" i="1" dirty="0" err="1"/>
              <a:t>megistōn</a:t>
            </a:r>
            <a:r>
              <a:rPr lang="en-US" sz="2000" i="1" dirty="0"/>
              <a:t> </a:t>
            </a:r>
            <a:r>
              <a:rPr lang="en-US" sz="2000" dirty="0"/>
              <a:t>[must supply: </a:t>
            </a:r>
            <a:r>
              <a:rPr lang="en-US" sz="2000" i="1" dirty="0" err="1"/>
              <a:t>archōn</a:t>
            </a:r>
            <a:r>
              <a:rPr lang="en-US" sz="2000" dirty="0"/>
              <a:t>) ) in the city while they are as irrational </a:t>
            </a:r>
            <a:r>
              <a:rPr lang="en-US" sz="2000" i="1" dirty="0"/>
              <a:t>(</a:t>
            </a:r>
            <a:r>
              <a:rPr lang="en-US" sz="2000" i="1" dirty="0" err="1"/>
              <a:t>alogous</a:t>
            </a:r>
            <a:r>
              <a:rPr lang="en-US" sz="2000" i="1" dirty="0"/>
              <a:t>)</a:t>
            </a:r>
            <a:r>
              <a:rPr lang="en-US" sz="2000" dirty="0"/>
              <a:t> as incommensurate lines.							(534d3-6) </a:t>
            </a:r>
          </a:p>
        </p:txBody>
      </p:sp>
    </p:spTree>
    <p:extLst>
      <p:ext uri="{BB962C8B-B14F-4D97-AF65-F5344CB8AC3E}">
        <p14:creationId xmlns:p14="http://schemas.microsoft.com/office/powerpoint/2010/main" val="3793934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2B0FE-79E1-2A4C-A5F1-3471B254B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Testing: selection of candidate rulers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BBA9F-CD29-2F4D-BD4B-CCDD07560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1775" y="1404731"/>
            <a:ext cx="7798364" cy="4645214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As advance from auxiliaries to officeholders to highest rulers / guardians: each age cohort tested by their elders </a:t>
            </a:r>
          </a:p>
          <a:p>
            <a:pPr>
              <a:buFont typeface="Wingdings" pitchFamily="2" charset="2"/>
              <a:buChar char="v"/>
            </a:pPr>
            <a:endParaRPr lang="en-US" sz="2400" dirty="0"/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“must be tested (</a:t>
            </a:r>
            <a:r>
              <a:rPr lang="en-US" sz="2400" i="1" dirty="0" err="1"/>
              <a:t>basanisteoi</a:t>
            </a:r>
            <a:r>
              <a:rPr lang="en-US" sz="2400" dirty="0"/>
              <a:t>) to see whether they’ll remain steadfast when they’re pulled this way and that or shift their ground” 				(539b6-a2)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00B050"/>
                </a:solidFill>
              </a:rPr>
              <a:t>Crucial implication: no cohort is self-certifying.  </a:t>
            </a:r>
          </a:p>
        </p:txBody>
      </p:sp>
    </p:spTree>
    <p:extLst>
      <p:ext uri="{BB962C8B-B14F-4D97-AF65-F5344CB8AC3E}">
        <p14:creationId xmlns:p14="http://schemas.microsoft.com/office/powerpoint/2010/main" val="4291897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027C-C78F-2637-CDAD-36A0E77B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Legal Restrictions on Rulers/Officeholders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03DBB-B154-2677-B936-5E1B0036D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343608"/>
            <a:ext cx="7796540" cy="470633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endParaRPr lang="en-US" sz="2400" dirty="0"/>
          </a:p>
          <a:p>
            <a:pPr>
              <a:buFont typeface="Wingdings" pitchFamily="2" charset="2"/>
              <a:buChar char="v"/>
            </a:pPr>
            <a:r>
              <a:rPr lang="en-US" sz="2400" dirty="0"/>
              <a:t>“none of [the guardians] should acquire any private property that is not wholly necessary”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“none of them should have a house or treasury into which anyone who wishes cannot enter…”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“for them alone in the city, it is unlawful to touch or handle gold or silver”  </a:t>
            </a:r>
          </a:p>
          <a:p>
            <a:pPr marL="0" indent="0">
              <a:buNone/>
            </a:pPr>
            <a:r>
              <a:rPr lang="en-US" sz="2400" dirty="0"/>
              <a:t>			All of this must be established “as a law” </a:t>
            </a:r>
          </a:p>
          <a:p>
            <a:pPr marL="0" indent="0">
              <a:buNone/>
            </a:pPr>
            <a:r>
              <a:rPr lang="en-US" dirty="0"/>
              <a:t>						         (416d-417b)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705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027C-C78F-2637-CDAD-36A0E77B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Why Legal Restrictions?  Constraints of Public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03DBB-B154-2677-B936-5E1B0036D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343608"/>
            <a:ext cx="7796540" cy="470633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algn="ctr"/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”if they acquire private land and houses and coined money… </a:t>
            </a:r>
          </a:p>
          <a:p>
            <a:pPr marL="0" indent="0" algn="ctr">
              <a:buNone/>
            </a:pPr>
            <a:r>
              <a:rPr lang="en-US" sz="4400" dirty="0"/>
              <a:t>[they will become] despots and enemies</a:t>
            </a:r>
          </a:p>
          <a:p>
            <a:pPr marL="0" indent="0" algn="ctr">
              <a:buNone/>
            </a:pPr>
            <a:r>
              <a:rPr lang="en-US" sz="4400" dirty="0"/>
              <a:t> instead of allies of the other citizens” (417b) 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Rulers as “caretakers (</a:t>
            </a:r>
            <a:r>
              <a:rPr lang="en-US" sz="4400" dirty="0" err="1"/>
              <a:t>kēdemonas</a:t>
            </a:r>
            <a:r>
              <a:rPr lang="en-US" sz="4400" dirty="0"/>
              <a:t>) of the city” (412c)  </a:t>
            </a:r>
          </a:p>
          <a:p>
            <a:pPr marL="0" indent="0" algn="ctr">
              <a:buNone/>
            </a:pPr>
            <a:r>
              <a:rPr lang="en-US" sz="4400" dirty="0"/>
              <a:t>= legal guardians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6A683-91AF-8886-C83B-E53D5CB9FE12}"/>
              </a:ext>
            </a:extLst>
          </p:cNvPr>
          <p:cNvSpPr txBox="1"/>
          <p:nvPr/>
        </p:nvSpPr>
        <p:spPr>
          <a:xfrm>
            <a:off x="2385391" y="7553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36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24414-38E2-FC42-BB53-5C70C1D2C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3" y="608031"/>
            <a:ext cx="7958331" cy="1077229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Wages for the guardians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D72C0-E409-1D4A-B11B-2E8D1E5A3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63" y="1571625"/>
            <a:ext cx="7784076" cy="4478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“if they’re going to be guardians, they mustn’t have private houses, land, or possessions, but must receive their upkeep from the other citizens </a:t>
            </a:r>
            <a:r>
              <a:rPr lang="en-US" sz="2400" dirty="0">
                <a:solidFill>
                  <a:srgbClr val="00B050"/>
                </a:solidFill>
              </a:rPr>
              <a:t>as a wage  [</a:t>
            </a:r>
            <a:r>
              <a:rPr lang="en-US" sz="2400" i="1" dirty="0" err="1">
                <a:solidFill>
                  <a:srgbClr val="00B050"/>
                </a:solidFill>
              </a:rPr>
              <a:t>misthos</a:t>
            </a:r>
            <a:r>
              <a:rPr lang="en-US" sz="2400" dirty="0">
                <a:solidFill>
                  <a:srgbClr val="00B050"/>
                </a:solidFill>
              </a:rPr>
              <a:t>]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for their guardianship and enjoy it in common” </a:t>
            </a:r>
          </a:p>
          <a:p>
            <a:pPr marL="0" indent="0">
              <a:buNone/>
            </a:pPr>
            <a:r>
              <a:rPr lang="en-US" dirty="0"/>
              <a:t>							464b8-c3</a:t>
            </a:r>
          </a:p>
        </p:txBody>
      </p:sp>
    </p:spTree>
    <p:extLst>
      <p:ext uri="{BB962C8B-B14F-4D97-AF65-F5344CB8AC3E}">
        <p14:creationId xmlns:p14="http://schemas.microsoft.com/office/powerpoint/2010/main" val="1312119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24414-38E2-FC42-BB53-5C70C1D2C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3" y="608031"/>
            <a:ext cx="7958331" cy="1077229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Rulers/ officeholders as public servants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D72C0-E409-1D4A-B11B-2E8D1E5A3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63" y="1571625"/>
            <a:ext cx="7784076" cy="44783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r>
              <a:rPr lang="en-US" sz="8000" dirty="0"/>
              <a:t>In reply to question about how </a:t>
            </a:r>
            <a:r>
              <a:rPr lang="en-US" sz="8000" i="1" dirty="0" err="1"/>
              <a:t>archontes</a:t>
            </a:r>
            <a:r>
              <a:rPr lang="en-US" sz="8000" i="1" dirty="0"/>
              <a:t> </a:t>
            </a:r>
            <a:r>
              <a:rPr lang="en-US" sz="8000" dirty="0"/>
              <a:t>are addressed by</a:t>
            </a:r>
          </a:p>
          <a:p>
            <a:pPr marL="0" indent="0">
              <a:buNone/>
            </a:pPr>
            <a:r>
              <a:rPr lang="en-US" sz="8000" dirty="0"/>
              <a:t> “the people in our city”: </a:t>
            </a:r>
          </a:p>
          <a:p>
            <a:pPr marL="0" indent="0">
              <a:buNone/>
            </a:pPr>
            <a:r>
              <a:rPr lang="en-US" sz="8000" dirty="0"/>
              <a:t>         “they are called </a:t>
            </a:r>
            <a:r>
              <a:rPr lang="en-US" sz="8000" dirty="0">
                <a:solidFill>
                  <a:srgbClr val="00B050"/>
                </a:solidFill>
              </a:rPr>
              <a:t>“preservers and auxiliaries” </a:t>
            </a:r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r>
              <a:rPr lang="en-US" sz="8000" dirty="0"/>
              <a:t>In reply to questions about what </a:t>
            </a:r>
            <a:r>
              <a:rPr lang="en-US" sz="8000" i="1" dirty="0" err="1"/>
              <a:t>archontes</a:t>
            </a:r>
            <a:r>
              <a:rPr lang="en-US" sz="8000" dirty="0"/>
              <a:t> (rulers) “call the people”: </a:t>
            </a:r>
          </a:p>
          <a:p>
            <a:pPr>
              <a:buFont typeface="Wingdings" pitchFamily="2" charset="2"/>
              <a:buChar char="v"/>
            </a:pPr>
            <a:r>
              <a:rPr lang="en-US" sz="8000" dirty="0"/>
              <a:t> In other cities, </a:t>
            </a:r>
            <a:r>
              <a:rPr lang="en-US" sz="8000" i="1" dirty="0" err="1"/>
              <a:t>archontes</a:t>
            </a:r>
            <a:r>
              <a:rPr lang="en-US" sz="8000" i="1" dirty="0"/>
              <a:t> </a:t>
            </a:r>
            <a:r>
              <a:rPr lang="en-US" sz="8000" dirty="0"/>
              <a:t>call them “slaves (</a:t>
            </a:r>
            <a:r>
              <a:rPr lang="en-US" sz="8000" i="1" dirty="0" err="1"/>
              <a:t>doulous</a:t>
            </a:r>
            <a:r>
              <a:rPr lang="en-US" sz="8000" dirty="0"/>
              <a:t>)”</a:t>
            </a:r>
          </a:p>
          <a:p>
            <a:pPr>
              <a:buFont typeface="Wingdings" pitchFamily="2" charset="2"/>
              <a:buChar char="v"/>
            </a:pPr>
            <a:r>
              <a:rPr lang="en-US" sz="8000" dirty="0"/>
              <a:t>In </a:t>
            </a:r>
            <a:r>
              <a:rPr lang="en-US" sz="8000" i="1" dirty="0" err="1"/>
              <a:t>kallipolis</a:t>
            </a:r>
            <a:r>
              <a:rPr lang="en-US" sz="8000" i="1" dirty="0"/>
              <a:t>,</a:t>
            </a:r>
            <a:r>
              <a:rPr lang="en-US" sz="8000" dirty="0"/>
              <a:t> </a:t>
            </a:r>
            <a:r>
              <a:rPr lang="en-US" sz="8000" i="1" dirty="0" err="1"/>
              <a:t>archontes</a:t>
            </a:r>
            <a:r>
              <a:rPr lang="en-US" sz="8000" i="1" dirty="0"/>
              <a:t> </a:t>
            </a:r>
            <a:r>
              <a:rPr lang="en-US" sz="8000" dirty="0"/>
              <a:t>call them </a:t>
            </a:r>
            <a:r>
              <a:rPr lang="en-US" sz="8000" dirty="0">
                <a:solidFill>
                  <a:srgbClr val="00B050"/>
                </a:solidFill>
              </a:rPr>
              <a:t>“providers of wages &amp; upkeep”</a:t>
            </a:r>
            <a:r>
              <a:rPr lang="en-US" sz="8000" dirty="0"/>
              <a:t> </a:t>
            </a:r>
            <a:r>
              <a:rPr lang="en-US" sz="6400" dirty="0"/>
              <a:t>							</a:t>
            </a:r>
          </a:p>
          <a:p>
            <a:pPr marL="457200" lvl="1" indent="0">
              <a:buNone/>
            </a:pPr>
            <a:r>
              <a:rPr lang="en-US" sz="6400" dirty="0"/>
              <a:t>							(463a1-b8) </a:t>
            </a:r>
          </a:p>
        </p:txBody>
      </p:sp>
    </p:spTree>
    <p:extLst>
      <p:ext uri="{BB962C8B-B14F-4D97-AF65-F5344CB8AC3E}">
        <p14:creationId xmlns:p14="http://schemas.microsoft.com/office/powerpoint/2010/main" val="503346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C6A5-0573-B026-1215-4E83C497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i="1" dirty="0"/>
              <a:t>Republic </a:t>
            </a:r>
            <a:r>
              <a:rPr lang="en-US" sz="2800" b="1" dirty="0"/>
              <a:t>on misuse of office in an oligarc</a:t>
            </a:r>
            <a:r>
              <a:rPr lang="en-US" sz="2800" dirty="0"/>
              <a:t>hy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5D7DF-1FE1-3274-131A-EB5FA8C75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306286"/>
            <a:ext cx="7796540" cy="4743657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/>
              <a:t>Oligarchy: “the constitution…in which the rich hold office (</a:t>
            </a:r>
            <a:r>
              <a:rPr lang="en-US" sz="2600" dirty="0" err="1"/>
              <a:t>archousin</a:t>
            </a:r>
            <a:r>
              <a:rPr lang="en-US" sz="2600" dirty="0"/>
              <a:t>), while the poor have no share in office”   		(550c11-12) 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 A  bankrupt oligarch will “merely seem to be one of the office holders of the city,” 					 (552b8-11) 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“Since those who are officeholders (</a:t>
            </a:r>
            <a:r>
              <a:rPr lang="en-US" sz="2600" i="1" dirty="0" err="1"/>
              <a:t>archontes</a:t>
            </a:r>
            <a:r>
              <a:rPr lang="en-US" sz="2600" dirty="0"/>
              <a:t>) in the city are the officeholders (</a:t>
            </a:r>
            <a:r>
              <a:rPr lang="en-US" sz="2600" i="1" dirty="0" err="1"/>
              <a:t>archontes</a:t>
            </a:r>
            <a:r>
              <a:rPr lang="en-US" sz="2600" dirty="0"/>
              <a:t>) because they own a lot, I suppose they’re unwilling to enact laws to prevent young people [from bankruptcy], so that by making loans to them…and then calling those loans in, they… become even richer &amp; more honored” 	</a:t>
            </a:r>
            <a:r>
              <a:rPr lang="en-US" sz="2300" dirty="0"/>
              <a:t>									</a:t>
            </a:r>
            <a:r>
              <a:rPr lang="en-US" sz="2600" dirty="0"/>
              <a:t>(555c1-5)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26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C6A5-0573-B026-1215-4E83C497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i="1" dirty="0"/>
              <a:t>Republic </a:t>
            </a:r>
            <a:r>
              <a:rPr lang="en-US" sz="2800" b="1" dirty="0"/>
              <a:t>on misuse of office in a democracy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5D7DF-1FE1-3274-131A-EB5FA8C75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492898"/>
            <a:ext cx="7796540" cy="455704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1800" dirty="0"/>
              <a:t>The democratic city accords rich and poor alike “an equal share in the constitution and in the offices (</a:t>
            </a:r>
            <a:r>
              <a:rPr lang="en-US" sz="1800" i="1" dirty="0" err="1"/>
              <a:t>archōn</a:t>
            </a:r>
            <a:r>
              <a:rPr lang="en-US" sz="1800" dirty="0"/>
              <a:t>)…” 			(557a2-5)</a:t>
            </a:r>
          </a:p>
          <a:p>
            <a:pPr>
              <a:buFont typeface="Wingdings" pitchFamily="2" charset="2"/>
              <a:buChar char="v"/>
            </a:pPr>
            <a:r>
              <a:rPr lang="en-US" sz="1800" dirty="0"/>
              <a:t> “no requirement to rule even if you’re capable of it, or…to be ruled if you don’t want to be”; no preventing of anyone who wishes to “serve in public office as a juror” from doing so “even if there is a law forbidding you to do so” 						(557e)</a:t>
            </a:r>
          </a:p>
          <a:p>
            <a:pPr>
              <a:buFont typeface="Wingdings" pitchFamily="2" charset="2"/>
              <a:buChar char="v"/>
            </a:pPr>
            <a:r>
              <a:rPr lang="en-US" sz="1800" dirty="0"/>
              <a:t>“it would seem to be a pleasant constitution, one in which there is no one in office (</a:t>
            </a:r>
            <a:r>
              <a:rPr lang="en-US" sz="1800" i="1" dirty="0" err="1"/>
              <a:t>anarchos</a:t>
            </a:r>
            <a:r>
              <a:rPr lang="en-US" sz="1800" dirty="0"/>
              <a:t>)”  				(558c) </a:t>
            </a:r>
          </a:p>
          <a:p>
            <a:pPr>
              <a:buFont typeface="Wingdings" pitchFamily="2" charset="2"/>
              <a:buChar char="v"/>
            </a:pPr>
            <a:r>
              <a:rPr lang="en-US" sz="1800" dirty="0"/>
              <a:t>The degenerating democratic city ‘insults those who obey the rulers as willing slaves and good-for-nothings and praises and honors…rulers who behave like subjects and subjects who behave like rulers” 								(562d6-9)</a:t>
            </a:r>
          </a:p>
        </p:txBody>
      </p:sp>
    </p:spTree>
    <p:extLst>
      <p:ext uri="{BB962C8B-B14F-4D97-AF65-F5344CB8AC3E}">
        <p14:creationId xmlns:p14="http://schemas.microsoft.com/office/powerpoint/2010/main" val="3176508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64907-55B6-E448-5951-66AC9379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 of ’75 Question 1:</a:t>
            </a:r>
            <a:br>
              <a:rPr lang="en-US" dirty="0"/>
            </a:br>
            <a:r>
              <a:rPr lang="en-US" dirty="0"/>
              <a:t>Plato &amp; Evolving Moral Standards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12B573-75F3-4D7A-3948-B5A4FBAFB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“w</a:t>
            </a:r>
            <a:r>
              <a:rPr lang="en-US" sz="28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hat reason had proved best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       lost its absurdity to the eye</a:t>
            </a:r>
            <a:r>
              <a:rPr lang="en-US" sz="2800" dirty="0">
                <a:solidFill>
                  <a:srgbClr val="00B05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”</a:t>
            </a:r>
            <a:r>
              <a:rPr lang="en-US" sz="28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</a:t>
            </a:r>
            <a:r>
              <a:rPr lang="en-US" sz="24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				</a:t>
            </a:r>
          </a:p>
          <a:p>
            <a:pPr marL="914400" lvl="2" indent="0">
              <a:buNone/>
            </a:pPr>
            <a:r>
              <a:rPr lang="en-US" sz="2000" i="1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				</a:t>
            </a:r>
            <a:r>
              <a:rPr lang="en-US" sz="2000" i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Republic, </a:t>
            </a:r>
            <a:r>
              <a:rPr lang="en-US" sz="2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452d</a:t>
            </a:r>
            <a:r>
              <a:rPr lang="en-US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	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3597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E471A-290E-0F32-868B-80DF0BDEE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2AA06-B8B3-C7F1-39A5-8255CCF4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 of ’75 Question </a:t>
            </a:r>
            <a:r>
              <a:rPr lang="en-US"/>
              <a:t>2:</a:t>
            </a:r>
            <a:br>
              <a:rPr lang="en-US"/>
            </a:br>
            <a:r>
              <a:rPr lang="en-US"/>
              <a:t> </a:t>
            </a:r>
            <a:r>
              <a:rPr lang="en-US" dirty="0"/>
              <a:t>Plato &amp; Public Service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2650E-5BEF-AF91-670E-7A8110DAA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B05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The paradox of democratic politics: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B05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rulers who serve </a:t>
            </a:r>
          </a:p>
          <a:p>
            <a:pPr marL="0" indent="0" algn="ctr">
              <a:buNone/>
            </a:pPr>
            <a:endParaRPr lang="en-US" sz="2800" dirty="0">
              <a:solidFill>
                <a:srgbClr val="00B050"/>
              </a:solidFill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Aristophanes, </a:t>
            </a:r>
            <a:r>
              <a:rPr lang="en-US" sz="2400" i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Knights</a:t>
            </a:r>
            <a:r>
              <a:rPr lang="en-US" sz="24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 Demos’ servants/slaves</a:t>
            </a:r>
            <a:endParaRPr lang="en-US" sz="240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Plato’s “statesman” as both king and servant </a:t>
            </a:r>
            <a:r>
              <a:rPr lang="en-US" sz="2400" i="1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			</a:t>
            </a:r>
          </a:p>
          <a:p>
            <a:pPr marL="914400" lvl="2" indent="0">
              <a:buNone/>
            </a:pPr>
            <a:r>
              <a:rPr lang="en-US" sz="2000" i="1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				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50260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65212-14A2-8B83-62D7-5DFFAA98C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Class of ’75 Question 3: </a:t>
            </a:r>
            <a:br>
              <a:rPr lang="en-US" b="1" dirty="0"/>
            </a:br>
            <a:r>
              <a:rPr lang="en-US" b="1" dirty="0"/>
              <a:t>Plato &amp; the US Supreme Court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CE071-50BB-789E-78FC-D02BF5992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00B050"/>
                </a:solidFill>
              </a:rPr>
              <a:t>A cabal of unelected men and women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00B050"/>
                </a:solidFill>
              </a:rPr>
              <a:t>appointed with tenure for life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00B050"/>
                </a:solidFill>
              </a:rPr>
              <a:t>making the most important decisions for a society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00B050"/>
                </a:solidFill>
              </a:rPr>
              <a:t>with no chance of appeal…</a:t>
            </a:r>
          </a:p>
        </p:txBody>
      </p:sp>
    </p:spTree>
    <p:extLst>
      <p:ext uri="{BB962C8B-B14F-4D97-AF65-F5344CB8AC3E}">
        <p14:creationId xmlns:p14="http://schemas.microsoft.com/office/powerpoint/2010/main" val="1050245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D76AC-0807-26F0-FE68-5E5316A7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64305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BBD62-77C0-9A7D-1BEE-F0594FBF2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451113"/>
            <a:ext cx="7796540" cy="5247861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Allen, Danielle S. ’93 </a:t>
            </a:r>
            <a:r>
              <a:rPr lang="en-US" sz="2400" i="1" dirty="0"/>
              <a:t>Why Plato Wrote </a:t>
            </a:r>
            <a:r>
              <a:rPr lang="en-US" sz="2400" dirty="0"/>
              <a:t>(2010)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Lane, Melissa. </a:t>
            </a:r>
            <a:r>
              <a:rPr lang="en-US" sz="2400" i="1" dirty="0"/>
              <a:t>Of Rule and Office: Plato’s Ideas of the Political </a:t>
            </a:r>
            <a:r>
              <a:rPr lang="en-US" sz="2400" dirty="0"/>
              <a:t>(2023)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Lane, Melissa. </a:t>
            </a:r>
            <a:r>
              <a:rPr lang="en-US" sz="2400" i="1" dirty="0"/>
              <a:t>The Birth of Politics: Eight Greek and Roman Political Ideas and Why They Matter </a:t>
            </a:r>
            <a:r>
              <a:rPr lang="en-US" sz="2400" dirty="0"/>
              <a:t>(2015)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Lane, Melissa. “Ancient Political Philosophy.” Free: </a:t>
            </a:r>
            <a:r>
              <a:rPr lang="en-US" sz="2400" dirty="0">
                <a:hlinkClick r:id="rId2"/>
              </a:rPr>
              <a:t>https://plato.stanford.edu/entries/ancient-political/</a:t>
            </a:r>
            <a:r>
              <a:rPr lang="en-US" sz="2400" dirty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Waterfield, Robin. </a:t>
            </a:r>
            <a:r>
              <a:rPr lang="en-US" sz="2400" i="1" dirty="0"/>
              <a:t>Plato of Athens: A Life in Philosophy </a:t>
            </a:r>
            <a:r>
              <a:rPr lang="en-US" sz="2400" dirty="0"/>
              <a:t>(2023)</a:t>
            </a:r>
          </a:p>
        </p:txBody>
      </p:sp>
    </p:spTree>
    <p:extLst>
      <p:ext uri="{BB962C8B-B14F-4D97-AF65-F5344CB8AC3E}">
        <p14:creationId xmlns:p14="http://schemas.microsoft.com/office/powerpoint/2010/main" val="1614350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1 Lane powerpoint academic template from SCS for Carlyle etc" id="{4BCE3194-BC9C-D749-AE95-FCECE4AD8FC0}" vid="{EE8DBBE0-6359-514F-8276-BDA8DD22854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{4165D6A8-5C49-BF43-A913-2F6855B97FF1}tf10001060</Template>
  <TotalTime>5448</TotalTime>
  <Words>1797</Words>
  <Application>Microsoft Macintosh PowerPoint</Application>
  <PresentationFormat>Widescreen</PresentationFormat>
  <Paragraphs>144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Effra</vt:lpstr>
      <vt:lpstr>MS Shell Dlg 2</vt:lpstr>
      <vt:lpstr>Times New Roman</vt:lpstr>
      <vt:lpstr>Wingdings</vt:lpstr>
      <vt:lpstr>Wingdings 3</vt:lpstr>
      <vt:lpstr>Madison</vt:lpstr>
      <vt:lpstr>                                                                                                       Who Shall Guard the Guardians?   Plato on  Political Office and Rule              </vt:lpstr>
      <vt:lpstr>The Juvenal Conundrum – and Plato </vt:lpstr>
      <vt:lpstr>PowerPoint Presentation</vt:lpstr>
      <vt:lpstr>Plato of Athens: 424 – 347 BCE </vt:lpstr>
      <vt:lpstr>Defining rule and office:  same verb archein and noun archē</vt:lpstr>
      <vt:lpstr>Offices in ancient democratic Athens  in speech by Aeschines, Against Ctesiphon 3.9-31</vt:lpstr>
      <vt:lpstr>Offices in ancient Athens: implications of audits</vt:lpstr>
      <vt:lpstr>The Juvenal Conundrum – and Plato </vt:lpstr>
      <vt:lpstr>Plato’s Republic:  totalitarian or constitutional? </vt:lpstr>
      <vt:lpstr>Rotation: limiting powers for highest rulers </vt:lpstr>
      <vt:lpstr>Accountability?  No euthunai, but…</vt:lpstr>
      <vt:lpstr>Testing: selection of candidate rulers</vt:lpstr>
      <vt:lpstr>Legal Restrictions on Rulers/Officeholders </vt:lpstr>
      <vt:lpstr>Why Legal Restrictions?  Constraints of Public Service</vt:lpstr>
      <vt:lpstr>Wages for the guardians</vt:lpstr>
      <vt:lpstr>Rulers/ officeholders as public servants</vt:lpstr>
      <vt:lpstr>Republic on misuse of office in an oligarchy </vt:lpstr>
      <vt:lpstr>Republic on misuse of office in a democracy </vt:lpstr>
      <vt:lpstr>Class of ’75 Question 1: Plato &amp; Evolving Moral Standards </vt:lpstr>
      <vt:lpstr>Class of ’75 Question 2:  Plato &amp; Public Service </vt:lpstr>
      <vt:lpstr>Class of ’75 Question 3:  Plato &amp; the US Supreme Court</vt:lpstr>
      <vt:lpstr>Further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Plato’s neglected critiques of  a city like Athens  in Rep. 8 &amp; 9:   the democratic cities nurturing the four “representative men”    </dc:title>
  <dc:creator>Melissa Lane</dc:creator>
  <cp:lastModifiedBy>Melissa Lane</cp:lastModifiedBy>
  <cp:revision>52</cp:revision>
  <cp:lastPrinted>2023-11-06T16:24:59Z</cp:lastPrinted>
  <dcterms:created xsi:type="dcterms:W3CDTF">2021-02-01T16:48:35Z</dcterms:created>
  <dcterms:modified xsi:type="dcterms:W3CDTF">2025-01-19T19:14:44Z</dcterms:modified>
</cp:coreProperties>
</file>